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73" r:id="rId2"/>
    <p:sldId id="257" r:id="rId3"/>
    <p:sldId id="271" r:id="rId4"/>
    <p:sldId id="268" r:id="rId5"/>
    <p:sldId id="269" r:id="rId6"/>
    <p:sldId id="270" r:id="rId7"/>
    <p:sldId id="272" r:id="rId8"/>
    <p:sldId id="263" r:id="rId9"/>
    <p:sldId id="264" r:id="rId10"/>
    <p:sldId id="267" r:id="rId11"/>
  </p:sldIdLst>
  <p:sldSz cx="9144000" cy="6858000" type="screen4x3"/>
  <p:notesSz cx="7099300" cy="10234613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34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3376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3376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>
              <a:defRPr sz="1200"/>
            </a:lvl1pPr>
          </a:lstStyle>
          <a:p>
            <a:fld id="{56398F82-44C4-4AFD-AC67-5D7609D979C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237"/>
            <a:ext cx="3077137" cy="513376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0506" y="9721237"/>
            <a:ext cx="3077137" cy="513376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>
              <a:defRPr sz="1200"/>
            </a:lvl1pPr>
          </a:lstStyle>
          <a:p>
            <a:fld id="{DD66AD82-73DD-4114-8C6B-D9A801E81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40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7.jpe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8.xml"/><Relationship Id="rId7" Type="http://schemas.openxmlformats.org/officeDocument/2006/relationships/oleObject" Target="../embeddings/oleObject6.bin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7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think-cell Slide" r:id="rId4" imgW="359" imgH="358" progId="TCLayout.ActiveDocument.1">
                  <p:embed/>
                </p:oleObj>
              </mc:Choice>
              <mc:Fallback>
                <p:oleObj name="think-cell Slide" r:id="rId4" imgW="359" imgH="35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 descr="Картинки по запросу Севастополь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3321051"/>
            <a:ext cx="8569138" cy="468312"/>
          </a:xfrm>
        </p:spPr>
        <p:txBody>
          <a:bodyPr/>
          <a:lstStyle>
            <a:lvl1pPr marL="0" indent="0" algn="ctr">
              <a:buNone/>
              <a:defRPr sz="1600" baseline="0"/>
            </a:lvl1pPr>
          </a:lstStyle>
          <a:p>
            <a:r>
              <a:rPr lang="ru-RU" sz="1800" dirty="0"/>
              <a:t>Дата </a:t>
            </a:r>
            <a:r>
              <a:rPr lang="en-US" sz="1800" dirty="0"/>
              <a:t>XX.XX.XX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2276289"/>
            <a:ext cx="8569138" cy="828675"/>
          </a:xfrm>
        </p:spPr>
        <p:txBody>
          <a:bodyPr anchor="ctr"/>
          <a:lstStyle>
            <a:lvl1pPr marL="360363" indent="-360363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2000" b="1" kern="1200" dirty="0">
                <a:solidFill>
                  <a:srgbClr val="4D4D4D"/>
                </a:solidFill>
                <a:latin typeface="Arial" charset="0"/>
                <a:ea typeface="+mn-ea"/>
                <a:cs typeface="Arial" charset="0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ru-RU" dirty="0"/>
              <a:t>Название проекта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0" t="30931" r="17500" b="22974"/>
          <a:stretch/>
        </p:blipFill>
        <p:spPr bwMode="auto">
          <a:xfrm>
            <a:off x="7219966" y="97146"/>
            <a:ext cx="1836577" cy="45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75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think-cell Slide" r:id="rId5" imgW="421" imgH="420" progId="TCLayout.ActiveDocument.1">
                  <p:embed/>
                </p:oleObj>
              </mc:Choice>
              <mc:Fallback>
                <p:oleObj name="think-cell Slide" r:id="rId5" imgW="421" imgH="420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  <p:custDataLst>
              <p:tags r:id="rId3"/>
            </p:custDataLst>
          </p:nvPr>
        </p:nvSpPr>
        <p:spPr bwMode="auto">
          <a:xfrm>
            <a:off x="8763204" y="6479687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E93CC0F0-5CD5-4563-8D93-3D0A0F3F84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6507661"/>
            <a:ext cx="7273925" cy="179387"/>
          </a:xfrm>
        </p:spPr>
        <p:txBody>
          <a:bodyPr anchor="ctr"/>
          <a:lstStyle>
            <a:lvl1pPr marL="0" indent="0">
              <a:buNone/>
              <a:defRPr lang="ru-R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</a:pPr>
            <a:r>
              <a:rPr lang="ru-RU" dirty="0"/>
              <a:t>Источник</a:t>
            </a:r>
            <a:r>
              <a:rPr lang="en-US" dirty="0"/>
              <a:t>/</a:t>
            </a:r>
            <a:r>
              <a:rPr lang="ru-RU" dirty="0"/>
              <a:t> </a:t>
            </a:r>
            <a:r>
              <a:rPr lang="ru-RU" dirty="0" err="1"/>
              <a:t>сноки</a:t>
            </a:r>
            <a:r>
              <a:rPr lang="ru-RU" dirty="0"/>
              <a:t>:</a:t>
            </a:r>
          </a:p>
        </p:txBody>
      </p:sp>
      <p:pic>
        <p:nvPicPr>
          <p:cNvPr id="6199" name="Picture 55" descr="LOGO_big3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15" b="37668"/>
          <a:stretch/>
        </p:blipFill>
        <p:spPr bwMode="auto">
          <a:xfrm>
            <a:off x="6785361" y="6431979"/>
            <a:ext cx="905856" cy="28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8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976" y="1509714"/>
            <a:ext cx="8274051" cy="4613275"/>
          </a:xfr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/>
            </a:lvl1pPr>
            <a:lvl2pPr>
              <a:buClr>
                <a:schemeClr val="bg1">
                  <a:lumMod val="50000"/>
                </a:schemeClr>
              </a:buClr>
              <a:defRPr/>
            </a:lvl2pPr>
            <a:lvl3pPr>
              <a:buClr>
                <a:schemeClr val="bg1">
                  <a:lumMod val="50000"/>
                </a:schemeClr>
              </a:buClr>
              <a:defRPr/>
            </a:lvl3pPr>
            <a:lvl4pPr>
              <a:buClr>
                <a:schemeClr val="bg1">
                  <a:lumMod val="50000"/>
                </a:schemeClr>
              </a:buClr>
              <a:defRPr/>
            </a:lvl4pPr>
            <a:lvl5pPr>
              <a:buClr>
                <a:schemeClr val="bg1">
                  <a:lumMod val="50000"/>
                </a:schemeClr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 dirty="0"/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>
          <a:xfrm>
            <a:off x="8763204" y="6479687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lang="ru-RU" sz="10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FF4C30BF-B512-1E4E-A3A0-3AB32AA51720}" type="slidenum">
              <a:rPr lang="ru-RU"/>
              <a:pPr/>
              <a:t>‹#›</a:t>
            </a:fld>
            <a:endParaRPr lang="ru-RU" dirty="0"/>
          </a:p>
        </p:txBody>
      </p:sp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think-cell Slide" r:id="rId7" imgW="421" imgH="420" progId="TCLayout.ActiveDocument.1">
                  <p:embed/>
                </p:oleObj>
              </mc:Choice>
              <mc:Fallback>
                <p:oleObj name="think-cell Slide" r:id="rId7" imgW="421" imgH="420" progId="TCLayout.ActiveDocument.1">
                  <p:embed/>
                  <p:pic>
                    <p:nvPicPr>
                      <p:cNvPr id="7" name="Объект 6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96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36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6" name="Объект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200150"/>
            <a:ext cx="3810000" cy="4876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10000" cy="4876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53C535-84D4-4FE6-B6B7-35E9E9B60E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858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B7FF-C72A-4EFC-AE91-F6070B015CC8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E644-F676-4264-BBA1-1E14587F19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08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9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209550"/>
            <a:ext cx="865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cxnSp>
        <p:nvCxnSpPr>
          <p:cNvPr id="10" name="Straight Connector 2"/>
          <p:cNvCxnSpPr/>
          <p:nvPr/>
        </p:nvCxnSpPr>
        <p:spPr>
          <a:xfrm>
            <a:off x="8748464" y="6453372"/>
            <a:ext cx="0" cy="288000"/>
          </a:xfrm>
          <a:prstGeom prst="line">
            <a:avLst/>
          </a:prstGeom>
          <a:ln w="9525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204" y="6479705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E93CC0F0-5CD5-4563-8D93-3D0A0F3F84D9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0" t="30931" r="17500" b="22974"/>
          <a:stretch/>
        </p:blipFill>
        <p:spPr bwMode="auto">
          <a:xfrm>
            <a:off x="7761588" y="6506817"/>
            <a:ext cx="930434" cy="229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Объект 11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think-cell Slide" r:id="rId14" imgW="421" imgH="420" progId="TCLayout.ActiveDocument.1">
                  <p:embed/>
                </p:oleObj>
              </mc:Choice>
              <mc:Fallback>
                <p:oleObj name="think-cell Slide" r:id="rId14" imgW="421" imgH="420" progId="TCLayout.ActiveDocument.1">
                  <p:embed/>
                  <p:pic>
                    <p:nvPicPr>
                      <p:cNvPr id="12" name="Объект 11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23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1313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141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59861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581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1</a:t>
            </a:fld>
            <a:endParaRPr lang="ru-RU"/>
          </a:p>
        </p:txBody>
      </p:sp>
      <p:pic>
        <p:nvPicPr>
          <p:cNvPr id="9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82" y="193068"/>
            <a:ext cx="659765" cy="7981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794673" y="1316590"/>
            <a:ext cx="5881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/>
                <a:cs typeface="Times New Roman"/>
              </a:rPr>
              <a:t>ПРАВИТЕЛЬСТВО ГОРОДА СЕВАСТОПОЛЯ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0083" y="2828836"/>
            <a:ext cx="84081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cs typeface="Times New Roman"/>
              </a:rPr>
              <a:t>Основные положения </a:t>
            </a:r>
            <a:endParaRPr lang="ru-RU" dirty="0">
              <a:latin typeface="Times New Roman"/>
              <a:cs typeface="Times New Roman"/>
            </a:endParaRPr>
          </a:p>
          <a:p>
            <a:pPr algn="ctr"/>
            <a:r>
              <a:rPr lang="ru-RU" b="1" dirty="0">
                <a:latin typeface="Times New Roman"/>
                <a:cs typeface="Times New Roman"/>
              </a:rPr>
              <a:t>Стратегии социально экономического развития города Севастополя </a:t>
            </a:r>
            <a:endParaRPr lang="ru-RU" dirty="0">
              <a:latin typeface="Times New Roman"/>
              <a:cs typeface="Times New Roman"/>
            </a:endParaRPr>
          </a:p>
          <a:p>
            <a:pPr algn="ctr"/>
            <a:r>
              <a:rPr lang="ru-RU" b="1" dirty="0">
                <a:latin typeface="Times New Roman"/>
                <a:cs typeface="Times New Roman"/>
              </a:rPr>
              <a:t>до 2030 года</a:t>
            </a:r>
            <a:r>
              <a:rPr lang="ru-RU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86000" y="442227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i="1" u="sng" dirty="0">
                <a:latin typeface="Times New Roman"/>
                <a:cs typeface="Times New Roman"/>
              </a:rPr>
              <a:t>Проект для обсуждения в экспертных группах </a:t>
            </a:r>
            <a:endParaRPr lang="ru-RU" sz="1400" i="1" u="sng" dirty="0" smtClean="0">
              <a:latin typeface="Times New Roman"/>
              <a:cs typeface="Times New Roman"/>
            </a:endParaRPr>
          </a:p>
          <a:p>
            <a:pPr algn="ctr"/>
            <a:r>
              <a:rPr lang="ru-RU" sz="1400" i="1" u="sng" dirty="0" smtClean="0">
                <a:latin typeface="Times New Roman"/>
                <a:cs typeface="Times New Roman"/>
              </a:rPr>
              <a:t>14 </a:t>
            </a:r>
            <a:r>
              <a:rPr lang="ru-RU" sz="1400" i="1" u="sng">
                <a:latin typeface="Times New Roman"/>
                <a:cs typeface="Times New Roman"/>
              </a:rPr>
              <a:t>– </a:t>
            </a:r>
            <a:r>
              <a:rPr lang="ru-RU" sz="1400" i="1" u="sng" smtClean="0">
                <a:latin typeface="Times New Roman"/>
                <a:cs typeface="Times New Roman"/>
              </a:rPr>
              <a:t>24 </a:t>
            </a:r>
            <a:r>
              <a:rPr lang="ru-RU" sz="1400" i="1" u="sng" dirty="0">
                <a:latin typeface="Times New Roman"/>
                <a:cs typeface="Times New Roman"/>
              </a:rPr>
              <a:t>марта 2017 г.</a:t>
            </a:r>
            <a:endParaRPr lang="ru-RU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1780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Инструменты достижения целей (проекты и регулирование)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10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ТЭР – топливно-энергетические ресурсы (тепло-электроэнергия, газ), а также ХВС, ГВС</a:t>
            </a:r>
          </a:p>
          <a:p>
            <a:r>
              <a:rPr lang="ru-RU" dirty="0"/>
              <a:t>РСО – </a:t>
            </a:r>
            <a:r>
              <a:rPr lang="ru-RU" dirty="0" err="1"/>
              <a:t>ресурсоснабжающие</a:t>
            </a:r>
            <a:r>
              <a:rPr lang="ru-RU" dirty="0"/>
              <a:t> организации – поставщики ТЭ, ЭЭ, газа, ХВС, ГВС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73018"/>
            <a:ext cx="1975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Город для жизни</a:t>
            </a: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flipH="1">
            <a:off x="1575308" y="1234462"/>
            <a:ext cx="22994" cy="5046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71669" y="1149929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Проекты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7821" y="1066792"/>
            <a:ext cx="1358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Направления развития</a:t>
            </a:r>
          </a:p>
        </p:txBody>
      </p:sp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>
            <a:off x="5193343" y="1249809"/>
            <a:ext cx="20599" cy="5065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19182" y="1164752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Регулирование</a:t>
            </a:r>
          </a:p>
        </p:txBody>
      </p: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>
            <a:off x="214407" y="1488154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0827" y="1619036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/>
              <a:t>Обустройство городского пространства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70006" y="1497679"/>
            <a:ext cx="322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Проект «Молочная балка</a:t>
            </a:r>
            <a:r>
              <a:rPr lang="ru-RU" sz="800" dirty="0" smtClean="0"/>
              <a:t>», проекты комплексной застройки территории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комплексной </a:t>
            </a:r>
            <a:r>
              <a:rPr lang="ru-RU" sz="800" dirty="0" err="1"/>
              <a:t>велопешеходной</a:t>
            </a:r>
            <a:r>
              <a:rPr lang="ru-RU" sz="800" dirty="0"/>
              <a:t> среды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Благоустройство дорог, дворов, фасадов, подъездов, парков, мест отдыха, городских рек</a:t>
            </a:r>
          </a:p>
        </p:txBody>
      </p:sp>
      <p:cxnSp>
        <p:nvCxnSpPr>
          <p:cNvPr id="51" name="Прямая соединительная линия 50"/>
          <p:cNvCxnSpPr>
            <a:cxnSpLocks/>
          </p:cNvCxnSpPr>
          <p:nvPr/>
        </p:nvCxnSpPr>
        <p:spPr>
          <a:xfrm>
            <a:off x="192100" y="231492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188713" y="1497679"/>
            <a:ext cx="3719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Принятие Генплана города, его синхронизация с параметрами Стратегии,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Акцент на </a:t>
            </a:r>
            <a:r>
              <a:rPr lang="ru-RU" sz="800" dirty="0" err="1"/>
              <a:t>полицентричное</a:t>
            </a:r>
            <a:r>
              <a:rPr lang="ru-RU" sz="800" dirty="0"/>
              <a:t> развитие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системы общественной </a:t>
            </a:r>
            <a:r>
              <a:rPr lang="ru-RU" sz="800" dirty="0" smtClean="0"/>
              <a:t>безопасности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Корректировка нормативной базы по обустройству дорог и созданию эффективного парковочного пространства</a:t>
            </a:r>
            <a:endParaRPr lang="ru-RU" sz="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726" y="3358246"/>
            <a:ext cx="1341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/>
              <a:t>Повышение качества проживания и обеспеченности жильем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45335" y="2308867"/>
            <a:ext cx="15019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/>
              <a:t>Повышение качества и доступности торговых и бытовых услуг, </a:t>
            </a:r>
            <a:r>
              <a:rPr lang="ru-RU" sz="1000" dirty="0" smtClean="0"/>
              <a:t>социальной сферы</a:t>
            </a:r>
            <a:endParaRPr lang="ru-RU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41130" y="2323827"/>
            <a:ext cx="3729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Строительство 20 </a:t>
            </a:r>
            <a:r>
              <a:rPr lang="ru-RU" sz="800" dirty="0"/>
              <a:t>общеобразовательных школ, </a:t>
            </a:r>
            <a:r>
              <a:rPr lang="ru-RU" sz="800" dirty="0" smtClean="0"/>
              <a:t>10 </a:t>
            </a:r>
            <a:r>
              <a:rPr lang="ru-RU" sz="800" dirty="0"/>
              <a:t>детских садов, ликвидация очереди в д/с и второй смены в школах, созданных по модели адаптивных образовательных центров для учета демографических тенденций и особенностей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Строительство онкоцентра, инфекционной </a:t>
            </a:r>
            <a:r>
              <a:rPr lang="ru-RU" sz="800" dirty="0" smtClean="0"/>
              <a:t>больницы, отделения болезней кровообращения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инфраструктуры оказания высокотехнологичной медицинской помощи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250825" y="336368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201327" y="2308217"/>
            <a:ext cx="38436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Переход к освоению территорий на принципах комплексного </a:t>
            </a:r>
            <a:r>
              <a:rPr lang="ru-RU" sz="800" dirty="0" smtClean="0"/>
              <a:t>развития </a:t>
            </a:r>
            <a:r>
              <a:rPr lang="ru-RU" sz="800" dirty="0"/>
              <a:t>застраиваемой территории (объекты социально-бытовой сферы)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Профилирование образования (в части дополнительного образования) в соответствии с перспективными потребностями рынка труда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комплексной системы профилактики заболеваемости </a:t>
            </a:r>
            <a:r>
              <a:rPr lang="ru-RU" sz="800" dirty="0" smtClean="0"/>
              <a:t>населения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Организация проведения в городе культурных и </a:t>
            </a:r>
            <a:r>
              <a:rPr lang="ru-RU" sz="800" smtClean="0"/>
              <a:t>спортивных мероприятий</a:t>
            </a:r>
            <a:endParaRPr lang="ru-RU" sz="8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99815" y="4241667"/>
            <a:ext cx="1341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/>
              <a:t>Повышение эффективности и </a:t>
            </a:r>
            <a:r>
              <a:rPr lang="ru-RU" sz="1000" dirty="0" err="1"/>
              <a:t>экологичности</a:t>
            </a:r>
            <a:r>
              <a:rPr lang="ru-RU" sz="1000" dirty="0"/>
              <a:t> коммунального хозяйства</a:t>
            </a:r>
          </a:p>
        </p:txBody>
      </p:sp>
      <p:cxnSp>
        <p:nvCxnSpPr>
          <p:cNvPr id="49" name="Прямая соединительная линия 48"/>
          <p:cNvCxnSpPr>
            <a:cxnSpLocks/>
          </p:cNvCxnSpPr>
          <p:nvPr/>
        </p:nvCxnSpPr>
        <p:spPr>
          <a:xfrm>
            <a:off x="272279" y="4257332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69567" y="3342034"/>
            <a:ext cx="3719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Инвентаризация имеющихся мест коллективного проживания и вовлечение в оборот «неиспользуемых площадей»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Паспортизация земельных участков для вовлечения в жилищное строительство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Реализация комплексных проектов развития территории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инструментов поддержки приобретения жилья для востребованных в городе категорий специалистов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41130" y="4234337"/>
            <a:ext cx="383312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Модернизация/расширение системы водоотведения и очистных сооружений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Стимулирование потребителей к «бережному потреблению» ТЭР за счет установки приборов учета и тарифной политики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Повышение операционной эффективности деятельности РСО города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Привлечение внебюджетного финансирования в систему ЖКХ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Строительство многофункционального комплекса по утилизации и обезвреживанию отходов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технопарка для консолидации производств-потребителей вторсырья и продуктов переработки отходов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Рекультивация свалки и полигона ТБО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Оборудование постов контроля уровня загрязнений воды, воздуха, почв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5169567" y="4241667"/>
            <a:ext cx="3719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механизмы тарифного и технического регулирования стимулирования РСО и прочих </a:t>
            </a:r>
            <a:r>
              <a:rPr lang="ru-RU" sz="800" dirty="0" err="1"/>
              <a:t>ГУПов</a:t>
            </a:r>
            <a:r>
              <a:rPr lang="ru-RU" sz="800" dirty="0"/>
              <a:t> к операционной эффективности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Перейти на систему долгосрочного </a:t>
            </a:r>
            <a:r>
              <a:rPr lang="ru-RU" sz="800" dirty="0" err="1"/>
              <a:t>тарифообразования</a:t>
            </a:r>
            <a:r>
              <a:rPr lang="ru-RU" sz="800" dirty="0"/>
              <a:t> для предприятий, занятых в естественно-монопольных видах деятельности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программы установки приборов учета и тарифной политики, направленной на «бережное потребление»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механизмы модернизации объектов коммунальной инфраструктуры с привлечением финансирования на принципах ГЧП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Создать условия для привлечения внебюджетного финансирования в </a:t>
            </a:r>
            <a:r>
              <a:rPr lang="ru-RU" sz="800" dirty="0" err="1"/>
              <a:t>мусоропереработку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cxnSp>
        <p:nvCxnSpPr>
          <p:cNvPr id="26" name="Прямая соединительная линия 25"/>
          <p:cNvCxnSpPr>
            <a:cxnSpLocks/>
          </p:cNvCxnSpPr>
          <p:nvPr/>
        </p:nvCxnSpPr>
        <p:spPr>
          <a:xfrm>
            <a:off x="214407" y="5802087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Текст 3"/>
          <p:cNvSpPr>
            <a:spLocks noGrp="1"/>
          </p:cNvSpPr>
          <p:nvPr/>
        </p:nvSpPr>
        <p:spPr bwMode="auto">
          <a:xfrm>
            <a:off x="197016" y="6313971"/>
            <a:ext cx="7273925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ru-RU" dirty="0"/>
              <a:t>Общественность – местное самоуправление и общественное организации</a:t>
            </a:r>
          </a:p>
        </p:txBody>
      </p:sp>
      <p:sp>
        <p:nvSpPr>
          <p:cNvPr id="28" name="TextBox 36"/>
          <p:cNvSpPr txBox="1"/>
          <p:nvPr/>
        </p:nvSpPr>
        <p:spPr>
          <a:xfrm>
            <a:off x="157821" y="5786421"/>
            <a:ext cx="1497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Повышение роли общественности в развитии города</a:t>
            </a:r>
          </a:p>
        </p:txBody>
      </p:sp>
      <p:sp>
        <p:nvSpPr>
          <p:cNvPr id="29" name="TextBox 61"/>
          <p:cNvSpPr txBox="1"/>
          <p:nvPr/>
        </p:nvSpPr>
        <p:spPr>
          <a:xfrm>
            <a:off x="5188713" y="5772683"/>
            <a:ext cx="37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Организация механизмов вовлечения жителей города в процесс формирования городской повестки, выражения местных интересов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Реформирование системы местного самоуправления с целью определения вопросов местного ведения и источников их финансирования</a:t>
            </a:r>
          </a:p>
          <a:p>
            <a:endParaRPr lang="ru-RU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1541130" y="3342034"/>
            <a:ext cx="3729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рынка служебного жилья для привлекаемых в город специалистов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предложения доступного и комфортного жилья для постоянного проживания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41130" y="5772683"/>
            <a:ext cx="372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общественных групп по наиболее актуальным вопросам общественной повестки: благоустройство, общественная безопасность, организация (районного) дорожного движения</a:t>
            </a:r>
          </a:p>
        </p:txBody>
      </p:sp>
    </p:spTree>
    <p:extLst>
      <p:ext uri="{BB962C8B-B14F-4D97-AF65-F5344CB8AC3E}">
        <p14:creationId xmlns:p14="http://schemas.microsoft.com/office/powerpoint/2010/main" val="149198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Миссия и стратегические цели Города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3CC0F0-5CD5-4563-8D93-3D0A0F3F84D9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079" y="1057298"/>
            <a:ext cx="8505646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Миссия города: </a:t>
            </a:r>
          </a:p>
          <a:p>
            <a:endParaRPr lang="ru-RU" sz="1050" b="1" dirty="0"/>
          </a:p>
          <a:p>
            <a:r>
              <a:rPr lang="ru-RU" sz="1050" b="1" i="1" dirty="0"/>
              <a:t>Севастополь – геостратегический, культурно-исторический, гуманитарный и курортно-туристический центр России на Черном море, город, где комфортно жить, работать, творить и отдыхать</a:t>
            </a:r>
            <a:endParaRPr lang="ru-RU" sz="105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5422" y="2933474"/>
            <a:ext cx="2457479" cy="765183"/>
          </a:xfrm>
          <a:prstGeom prst="rect">
            <a:avLst/>
          </a:prstGeom>
          <a:solidFill>
            <a:srgbClr val="F0F0F0"/>
          </a:solidFill>
          <a:ln w="12700" cap="flat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sz="105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 </a:t>
            </a:r>
            <a:r>
              <a:rPr lang="ru-RU" sz="900" b="1" i="1" dirty="0">
                <a:solidFill>
                  <a:srgbClr val="000000"/>
                </a:solidFill>
              </a:rPr>
              <a:t>Создание высокоэффективной экономики, ориентированной на производство продукции и услуг с высокой добавленной стоимостью</a:t>
            </a:r>
            <a:endParaRPr kumimoji="0" lang="ru-RU" sz="9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55816" y="2933475"/>
            <a:ext cx="2457479" cy="765183"/>
          </a:xfrm>
          <a:prstGeom prst="rect">
            <a:avLst/>
          </a:prstGeom>
          <a:solidFill>
            <a:srgbClr val="F0F0F0"/>
          </a:solidFill>
          <a:ln w="12700" cap="flat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sz="105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2. </a:t>
            </a:r>
            <a:r>
              <a:rPr lang="ru-RU" sz="900" b="1" i="1" dirty="0">
                <a:solidFill>
                  <a:schemeClr val="tx1"/>
                </a:solidFill>
              </a:rPr>
              <a:t>Становление города как делового центра, центра туризма, образования, культуры и досуга в Причерноморье</a:t>
            </a:r>
            <a:endParaRPr kumimoji="0" lang="ru-RU" sz="9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04338" y="2933474"/>
            <a:ext cx="2457479" cy="765183"/>
          </a:xfrm>
          <a:prstGeom prst="rect">
            <a:avLst/>
          </a:prstGeom>
          <a:solidFill>
            <a:srgbClr val="F0F0F0"/>
          </a:solidFill>
          <a:ln w="12700" cap="flat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3. </a:t>
            </a:r>
            <a:r>
              <a:rPr lang="ru-RU" sz="900" b="1" i="1" dirty="0">
                <a:solidFill>
                  <a:srgbClr val="000000"/>
                </a:solidFill>
              </a:rPr>
              <a:t>Формирование комфортной городской среды для жителей и гостей</a:t>
            </a:r>
            <a:endParaRPr kumimoji="0" lang="ru-RU" sz="9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078" y="2616909"/>
            <a:ext cx="330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Стратегические цели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3079" y="3766990"/>
            <a:ext cx="330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Основные направления развития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57458" y="4054154"/>
            <a:ext cx="2577864" cy="2385584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Судоремонт и судостроение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Высокотехнологичное машиностроение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Информационно-коммуникационные технологии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Сельское хозяйство и виноделие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Рыболовство, </a:t>
            </a:r>
            <a:r>
              <a:rPr lang="ru-RU" sz="1000" dirty="0" err="1">
                <a:solidFill>
                  <a:schemeClr val="tx1"/>
                </a:solidFill>
              </a:rPr>
              <a:t>марикультура</a:t>
            </a:r>
            <a:r>
              <a:rPr lang="ru-RU" sz="1000" dirty="0">
                <a:solidFill>
                  <a:schemeClr val="tx1"/>
                </a:solidFill>
              </a:rPr>
              <a:t>, рыбопереработка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 err="1">
                <a:solidFill>
                  <a:schemeClr val="tx1"/>
                </a:solidFill>
              </a:rPr>
              <a:t>Мультимодальный</a:t>
            </a:r>
            <a:r>
              <a:rPr lang="ru-RU" sz="1000" dirty="0">
                <a:solidFill>
                  <a:schemeClr val="tx1"/>
                </a:solidFill>
              </a:rPr>
              <a:t> транспортно-логистический центр</a:t>
            </a:r>
          </a:p>
          <a:p>
            <a:pPr>
              <a:defRPr/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5816" y="4054419"/>
            <a:ext cx="2457479" cy="2302518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Формирование делового центра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Формирование научно- образовательного центра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Формирование центра военно-исторического, спортивного, яхтенного и других видов туризма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Развитие курортно-санаторного потенциала города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Развитие опорной инфраструктуры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Развитие системы государственного управления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04338" y="4054419"/>
            <a:ext cx="2558866" cy="2450568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Обустройство городского пространства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Повышение качества и доступности торговых и бытовых услуг, </a:t>
            </a:r>
            <a:r>
              <a:rPr lang="ru-RU" sz="1000" dirty="0" smtClean="0">
                <a:solidFill>
                  <a:schemeClr val="tx1"/>
                </a:solidFill>
              </a:rPr>
              <a:t>социальной сферы</a:t>
            </a:r>
            <a:endParaRPr lang="ru-RU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Повышение качества проживания и обеспеченности жильем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Повышение эффективности и экологичности коммунального хозяйства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000" dirty="0">
                <a:solidFill>
                  <a:schemeClr val="tx1"/>
                </a:solidFill>
              </a:rPr>
              <a:t>Повышение роли местного самоуправления и общественных организаций в развитии города 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679" y="2278580"/>
            <a:ext cx="2449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Город эффективной экономики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38942" y="2262170"/>
            <a:ext cx="2449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Город </a:t>
            </a:r>
            <a:r>
              <a:rPr lang="ru-RU" sz="1200" dirty="0" smtClean="0"/>
              <a:t>реализации</a:t>
            </a:r>
          </a:p>
          <a:p>
            <a:pPr algn="ctr"/>
            <a:r>
              <a:rPr lang="ru-RU" sz="1200" dirty="0" smtClean="0"/>
              <a:t>возможностей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133578" y="2262170"/>
            <a:ext cx="2449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Город для жизни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17341" y="1923919"/>
            <a:ext cx="5011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Образ будущего Севастополя, </a:t>
            </a:r>
            <a:r>
              <a:rPr lang="ru-RU" sz="1200" b="1" dirty="0" err="1"/>
              <a:t>надцелевые</a:t>
            </a:r>
            <a:r>
              <a:rPr lang="ru-RU" sz="1200" b="1" dirty="0"/>
              <a:t> установки</a:t>
            </a:r>
          </a:p>
        </p:txBody>
      </p:sp>
      <p:sp>
        <p:nvSpPr>
          <p:cNvPr id="7" name="Овал 6"/>
          <p:cNvSpPr/>
          <p:nvPr/>
        </p:nvSpPr>
        <p:spPr>
          <a:xfrm>
            <a:off x="282923" y="2203592"/>
            <a:ext cx="3295291" cy="399502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100581" y="2203590"/>
            <a:ext cx="3032997" cy="547553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628820" y="2200918"/>
            <a:ext cx="3032997" cy="399502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1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425" y="2262637"/>
            <a:ext cx="5700707" cy="609600"/>
          </a:xfrm>
        </p:spPr>
        <p:txBody>
          <a:bodyPr/>
          <a:lstStyle/>
          <a:p>
            <a:r>
              <a:rPr lang="ru-RU" dirty="0" smtClean="0"/>
              <a:t>Этапы решения стратегических задач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00425" y="2932622"/>
            <a:ext cx="652884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/>
            <a:r>
              <a:rPr lang="ru-RU" kern="0" dirty="0" smtClean="0"/>
              <a:t>Стратегические проекты и меры регулирования</a:t>
            </a:r>
            <a:endParaRPr lang="ru-RU" kern="0" dirty="0"/>
          </a:p>
        </p:txBody>
      </p:sp>
      <p:pic>
        <p:nvPicPr>
          <p:cNvPr id="6" name="Рисунок 5" descr="Green tick - simple by Kliponius - A simple green tic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2" y="2262637"/>
            <a:ext cx="416752" cy="4769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3849" y="2347643"/>
            <a:ext cx="448574" cy="439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3849" y="3011697"/>
            <a:ext cx="448574" cy="451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46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kern="1200" dirty="0"/>
              <a:t>Цель 1 – Высокоэффективная экономика, ориентированная на производство продукции с высокой добавленной стоимостью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4</a:t>
            </a:fld>
            <a:endParaRPr lang="ru-RU"/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284014" y="152052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284014" y="2914687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>
            <a:off x="284014" y="3589809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284014" y="511347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 rot="5400000">
            <a:off x="-1074711" y="3788627"/>
            <a:ext cx="50436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1630" y="1714221"/>
            <a:ext cx="1313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Судоремонт и судостроение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1630" y="3773374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Сельское хозяйство и виноделие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1630" y="2349500"/>
            <a:ext cx="123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Высокотехнологичное </a:t>
            </a:r>
            <a:r>
              <a:rPr lang="ru-RU" sz="1000" dirty="0" smtClean="0"/>
              <a:t>машиностроение</a:t>
            </a:r>
            <a:endParaRPr lang="ru-RU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1630" y="2984500"/>
            <a:ext cx="1461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Информационно</a:t>
            </a:r>
            <a:r>
              <a:rPr lang="en-US" sz="1000" dirty="0"/>
              <a:t>-</a:t>
            </a:r>
            <a:r>
              <a:rPr lang="ru-RU" sz="1000" dirty="0"/>
              <a:t>коммуникативные технологии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1630" y="4570515"/>
            <a:ext cx="1461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Рыболовство, </a:t>
            </a:r>
            <a:r>
              <a:rPr lang="ru-RU" sz="1000" dirty="0" err="1"/>
              <a:t>марикультуры</a:t>
            </a:r>
            <a:r>
              <a:rPr lang="ru-RU" sz="1000" dirty="0"/>
              <a:t>, переработка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48166" y="1254011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 </a:t>
            </a:r>
            <a:r>
              <a:rPr lang="ru-RU" sz="1050" b="1" dirty="0"/>
              <a:t>этап</a:t>
            </a:r>
          </a:p>
        </p:txBody>
      </p:sp>
      <p:cxnSp>
        <p:nvCxnSpPr>
          <p:cNvPr id="28" name="Прямая соединительная линия 27"/>
          <p:cNvCxnSpPr>
            <a:cxnSpLocks/>
          </p:cNvCxnSpPr>
          <p:nvPr/>
        </p:nvCxnSpPr>
        <p:spPr>
          <a:xfrm>
            <a:off x="284014" y="233828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1630" y="5207473"/>
            <a:ext cx="123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Транспортно-логистический комплекс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45357" y="1525082"/>
            <a:ext cx="2583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взаимодействие между  Правительством города, ВМФ России и АО «ОСК» по вопросам формирования производственной программы судоремонта на предприятиях города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26898" y="1525082"/>
            <a:ext cx="3391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Повысить уровень кооперации между смежными предприятиями в области судоремонта;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Содействовать модернизации производственных фондов в судоремонте;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регулярное взаимодействие предприятий города </a:t>
            </a:r>
            <a:r>
              <a:rPr lang="ru-RU" sz="800" dirty="0" smtClean="0"/>
              <a:t>с Минпромторгом </a:t>
            </a:r>
            <a:r>
              <a:rPr lang="ru-RU" sz="800" dirty="0"/>
              <a:t>России.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23569" y="1525082"/>
            <a:ext cx="153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гражданский сектор судоремонта и судостроения в городе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45357" y="3606800"/>
            <a:ext cx="2583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 развитие региональной нормативно-правовой базы по развитию виноградарства и виноделия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Увеличить объем вовлечения земель в с/х оборот за счет инвентаризации земель с/х назначения и формирования долгосрочной политики поддержки винодельческой отрасли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26898" y="3601493"/>
            <a:ext cx="3391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винодельческий бренд города – </a:t>
            </a:r>
            <a:r>
              <a:rPr lang="en-US" sz="800" dirty="0"/>
              <a:t>“Terroir Sevastopol”;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Повысить эффективность использования земельных ресурсов винодельческих хозяйств.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23569" y="3601493"/>
            <a:ext cx="1616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направления винного туризма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45357" y="2341236"/>
            <a:ext cx="2583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региональный институт, осуществляющий создание индустриальных парков в городе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26898" y="2336800"/>
            <a:ext cx="3391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регулярное взаимодействие предприятий города </a:t>
            </a:r>
            <a:r>
              <a:rPr lang="ru-RU" sz="800" dirty="0" smtClean="0"/>
              <a:t>с Минпромторгом </a:t>
            </a:r>
            <a:r>
              <a:rPr lang="ru-RU" sz="800" dirty="0"/>
              <a:t>России, в </a:t>
            </a:r>
            <a:r>
              <a:rPr lang="ru-RU" sz="800" dirty="0" err="1"/>
              <a:t>т.ч</a:t>
            </a:r>
            <a:r>
              <a:rPr lang="ru-RU" sz="800" dirty="0"/>
              <a:t>. в части включения предприятий города в программы </a:t>
            </a:r>
            <a:r>
              <a:rPr lang="ru-RU" sz="800" dirty="0" smtClean="0"/>
              <a:t>субсидирования и планов </a:t>
            </a:r>
            <a:r>
              <a:rPr lang="ru-RU" sz="800" dirty="0"/>
              <a:t>импортозамещения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3569" y="2341236"/>
            <a:ext cx="180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производство  компонентной базы для системы интеллектуальной электроэнергетики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5357" y="2933700"/>
            <a:ext cx="2583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Содействовать «легализации» хозяйственной деятельности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механизмы для «вывода» </a:t>
            </a:r>
            <a:r>
              <a:rPr lang="en-US" sz="800" dirty="0"/>
              <a:t>IT</a:t>
            </a:r>
            <a:r>
              <a:rPr lang="ru-RU" sz="800" dirty="0"/>
              <a:t>-предприятий на рынки США и </a:t>
            </a:r>
            <a:r>
              <a:rPr lang="ru-RU" sz="800" dirty="0" smtClean="0"/>
              <a:t>Европы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Создание технопарка</a:t>
            </a:r>
            <a:endParaRPr lang="ru-RU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3926898" y="2933700"/>
            <a:ext cx="3391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Содействовать привлечению в город крупных российских корпоративных клиентов для оказания им </a:t>
            </a:r>
            <a:r>
              <a:rPr lang="ru-RU" sz="800" dirty="0" err="1"/>
              <a:t>аутсорсинговых</a:t>
            </a:r>
            <a:r>
              <a:rPr lang="ru-RU" sz="800" dirty="0"/>
              <a:t> услуг в сфере информационных технологий;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23569" y="2933700"/>
            <a:ext cx="18028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Формирование </a:t>
            </a:r>
            <a:r>
              <a:rPr lang="ru-RU" sz="800" dirty="0" err="1" smtClean="0"/>
              <a:t>иннограда</a:t>
            </a:r>
            <a:endParaRPr lang="ru-RU" sz="800" dirty="0"/>
          </a:p>
        </p:txBody>
      </p:sp>
      <p:sp>
        <p:nvSpPr>
          <p:cNvPr id="48" name="TextBox 47"/>
          <p:cNvSpPr txBox="1"/>
          <p:nvPr/>
        </p:nvSpPr>
        <p:spPr>
          <a:xfrm>
            <a:off x="3923433" y="4033156"/>
            <a:ext cx="3289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Стимулировать внедрение ресурсосберегающих технологий в сельском хозяйстве и </a:t>
            </a:r>
            <a:r>
              <a:rPr lang="ru-RU" sz="800" dirty="0" smtClean="0"/>
              <a:t>виноделии.</a:t>
            </a:r>
            <a:endParaRPr lang="ru-RU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2100" y="1066792"/>
            <a:ext cx="1358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Направления развития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7498" y="1254011"/>
            <a:ext cx="960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 </a:t>
            </a:r>
            <a:r>
              <a:rPr lang="ru-RU" sz="1050" b="1" dirty="0"/>
              <a:t>этап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02014" y="1254011"/>
            <a:ext cx="1105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III </a:t>
            </a:r>
            <a:r>
              <a:rPr lang="ru-RU" sz="1050" b="1" dirty="0"/>
              <a:t>этап</a:t>
            </a:r>
          </a:p>
        </p:txBody>
      </p:sp>
      <p:cxnSp>
        <p:nvCxnSpPr>
          <p:cNvPr id="54" name="Прямая соединительная линия 53"/>
          <p:cNvCxnSpPr>
            <a:cxnSpLocks/>
          </p:cNvCxnSpPr>
          <p:nvPr/>
        </p:nvCxnSpPr>
        <p:spPr>
          <a:xfrm rot="5400000">
            <a:off x="1611045" y="3606827"/>
            <a:ext cx="4680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cxnSpLocks/>
          </p:cNvCxnSpPr>
          <p:nvPr/>
        </p:nvCxnSpPr>
        <p:spPr>
          <a:xfrm rot="5400000">
            <a:off x="4980106" y="3606827"/>
            <a:ext cx="4680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cxnSpLocks/>
          </p:cNvCxnSpPr>
          <p:nvPr/>
        </p:nvCxnSpPr>
        <p:spPr>
          <a:xfrm>
            <a:off x="284014" y="4567212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170735" y="1062040"/>
            <a:ext cx="6533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Основные мероприятия (по направлениям развития и этапам реализации Стратегии)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51114" y="4570865"/>
            <a:ext cx="2583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Разрешить спорные вопросы по разграничению акваторий, относящихся к ведению </a:t>
            </a:r>
            <a:r>
              <a:rPr lang="ru-RU" sz="800" dirty="0" smtClean="0"/>
              <a:t>Минобороны </a:t>
            </a:r>
            <a:r>
              <a:rPr lang="ru-RU" sz="800" dirty="0"/>
              <a:t>и города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32655" y="4570865"/>
            <a:ext cx="3391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политику привлечения инвестиций в разведение и переработку морских культур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необходимую инфраструктуру для функционирования предприятий в разведении и переработке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23569" y="4570865"/>
            <a:ext cx="1627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направление гастрономического туризма (морепродукты)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1114" y="5123579"/>
            <a:ext cx="25774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Координировать деятельность </a:t>
            </a:r>
            <a:r>
              <a:rPr lang="ru-RU" sz="800" dirty="0" err="1"/>
              <a:t>ОИВов</a:t>
            </a:r>
            <a:r>
              <a:rPr lang="ru-RU" sz="800" dirty="0"/>
              <a:t> города по содействию реализации проектов ФЦП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Проанализировать потенциальную пропускную способность сетей </a:t>
            </a:r>
            <a:r>
              <a:rPr lang="ru-RU" sz="800" dirty="0" smtClean="0"/>
              <a:t>а/д </a:t>
            </a:r>
            <a:r>
              <a:rPr lang="ru-RU" sz="800" dirty="0"/>
              <a:t>и ж/д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Оценить перспективную потребность перевалки грузов для нужд ФЦП с целью загрузки порта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Подготовить концессионное предложение по развитию а/п </a:t>
            </a:r>
            <a:r>
              <a:rPr lang="ru-RU" sz="800" dirty="0" err="1"/>
              <a:t>Бельбек</a:t>
            </a:r>
            <a:endParaRPr lang="ru-RU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7308301" y="5123579"/>
            <a:ext cx="1642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Организовать круизные маршруты между российскими и иностранными портами</a:t>
            </a:r>
            <a:endParaRPr lang="ru-RU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3923432" y="5123579"/>
            <a:ext cx="3384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Организовать использование портовых мощностей </a:t>
            </a:r>
            <a:r>
              <a:rPr lang="ru-RU" sz="800" dirty="0"/>
              <a:t>Севастополя для перевалки </a:t>
            </a:r>
            <a:r>
              <a:rPr lang="ru-RU" sz="800" dirty="0" smtClean="0"/>
              <a:t>контейнерных, зерновых и иных </a:t>
            </a:r>
            <a:r>
              <a:rPr lang="ru-RU" sz="800" dirty="0"/>
              <a:t>грузов в рамках торговых потоков Причерноморья;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единый (синхронизированный) мультимодальный комплекс Севастополя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Подготовить необходимую логистическую инфраструктуру для обслуживания подвижного транспорта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</a:t>
            </a:r>
            <a:r>
              <a:rPr lang="ru-RU" sz="800" dirty="0" smtClean="0"/>
              <a:t>морское сообщение с курортными городами ЮБК и Краснодарского края, а также внутри Севастополя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310647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9550"/>
            <a:ext cx="8650800" cy="609600"/>
          </a:xfrm>
        </p:spPr>
        <p:txBody>
          <a:bodyPr/>
          <a:lstStyle/>
          <a:p>
            <a:r>
              <a:rPr lang="ru-RU" kern="1200" dirty="0"/>
              <a:t>Цель 2 – </a:t>
            </a:r>
            <a:r>
              <a:rPr lang="ru-RU" dirty="0">
                <a:solidFill>
                  <a:schemeClr val="tx1"/>
                </a:solidFill>
              </a:rPr>
              <a:t>Деловой центр, центр  туризма, транспортно-логистических услуг, образования, культуры и досуга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5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rot="5400000">
            <a:off x="-808011" y="3788627"/>
            <a:ext cx="50436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 rot="5400000">
            <a:off x="1430095" y="3787777"/>
            <a:ext cx="50419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 rot="5400000">
            <a:off x="4253056" y="3787777"/>
            <a:ext cx="50419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7321" y="3583955"/>
            <a:ext cx="1313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Формирование центра военно-исторического, спортивного, яхтенного и других видов туризма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1630" y="2487116"/>
            <a:ext cx="1313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Формирование научно- образовательного центра</a:t>
            </a:r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>
            <a:off x="284014" y="2361044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83039" y="3583955"/>
            <a:ext cx="2233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Завершить процесс паспортизации объектов культурного наследия;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Произвести </a:t>
            </a:r>
            <a:r>
              <a:rPr lang="ru-RU" sz="800" dirty="0" smtClean="0"/>
              <a:t>расчистку и </a:t>
            </a:r>
            <a:r>
              <a:rPr lang="ru-RU" sz="800" dirty="0"/>
              <a:t>реновацию прибрежных и морских территорий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политику развития туристической сферы города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23433" y="3583955"/>
            <a:ext cx="2800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Поддерживать и развивать туристическую инфраструктуру в сфере военно-исторического, спортивного и яхтенного туризма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доброжелательную среду «гостеприимства» («цифровой город») для жителей и гостей города;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Увеличить объемы современных коллективных средств размещения;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6754701" y="3583955"/>
            <a:ext cx="21041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круизные маршруты </a:t>
            </a:r>
            <a:r>
              <a:rPr lang="ru-RU" sz="800" dirty="0" smtClean="0"/>
              <a:t>между портами </a:t>
            </a:r>
            <a:r>
              <a:rPr lang="ru-RU" sz="800" dirty="0"/>
              <a:t>Черного моря</a:t>
            </a:r>
            <a:endParaRPr lang="en-US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международный туристический бренд </a:t>
            </a:r>
            <a:r>
              <a:rPr lang="ru-RU" sz="800" dirty="0" smtClean="0"/>
              <a:t>Севастополя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Включиться в календарь международных морских спортивных мероприятий</a:t>
            </a:r>
            <a:endParaRPr lang="ru-RU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83039" y="2376429"/>
            <a:ext cx="230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Оценить перспективную потребность городской экономики в кадрах различной квалификации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практику переобучения военных пенсионеров в трудоспособном возрасте;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Способствовать возвращению в город военного инженерного образования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23433" y="2376429"/>
            <a:ext cx="2844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Стимулировать высшие учебные заведения </a:t>
            </a:r>
            <a:r>
              <a:rPr lang="ru-RU" sz="800" dirty="0" smtClean="0"/>
              <a:t>города </a:t>
            </a:r>
            <a:r>
              <a:rPr lang="ru-RU" sz="800" dirty="0"/>
              <a:t>развивать горизонтальные связи с ведущими научными площадками России и выстраивать научно-техническую кооперацию с индустриальными партнерами;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Развивать систему специальных профессиональных учебных заведений для обеспечения необходимыми кадрами промышленных предприятий города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54701" y="2376429"/>
            <a:ext cx="2133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Создать на базе </a:t>
            </a:r>
            <a:r>
              <a:rPr lang="ru-RU" sz="800" dirty="0" err="1"/>
              <a:t>СевГУ</a:t>
            </a:r>
            <a:r>
              <a:rPr lang="ru-RU" sz="800" dirty="0"/>
              <a:t> центр </a:t>
            </a:r>
            <a:r>
              <a:rPr lang="ru-RU" sz="800" dirty="0" smtClean="0"/>
              <a:t>генерации и трансферта </a:t>
            </a:r>
            <a:r>
              <a:rPr lang="ru-RU" sz="800" dirty="0"/>
              <a:t>технологий и знаний в следующих областях:</a:t>
            </a:r>
          </a:p>
          <a:p>
            <a:pPr marL="352425" lvl="1" indent="-171450">
              <a:buFontTx/>
              <a:buChar char="-"/>
            </a:pPr>
            <a:r>
              <a:rPr lang="ru-RU" sz="800" dirty="0" smtClean="0"/>
              <a:t>Морские </a:t>
            </a:r>
            <a:r>
              <a:rPr lang="ru-RU" sz="800" dirty="0"/>
              <a:t>технологии;</a:t>
            </a:r>
          </a:p>
          <a:p>
            <a:pPr marL="352425" lvl="1" indent="-171450">
              <a:buFontTx/>
              <a:buChar char="-"/>
            </a:pPr>
            <a:r>
              <a:rPr lang="ru-RU" sz="800" dirty="0" err="1" smtClean="0"/>
              <a:t>Агротехнологии</a:t>
            </a:r>
            <a:r>
              <a:rPr lang="ru-RU" sz="800" dirty="0"/>
              <a:t>;</a:t>
            </a:r>
          </a:p>
          <a:p>
            <a:pPr marL="352425" lvl="1" indent="-171450">
              <a:buFontTx/>
              <a:buChar char="-"/>
            </a:pPr>
            <a:r>
              <a:rPr lang="ru-RU" sz="800" dirty="0"/>
              <a:t>Военные </a:t>
            </a:r>
            <a:r>
              <a:rPr lang="ru-RU" sz="800" dirty="0" smtClean="0"/>
              <a:t>технологии;</a:t>
            </a:r>
          </a:p>
          <a:p>
            <a:pPr marL="352425" lvl="1" indent="-171450">
              <a:buFontTx/>
              <a:buChar char="-"/>
            </a:pPr>
            <a:r>
              <a:rPr lang="ru-RU" sz="800" dirty="0" smtClean="0"/>
              <a:t>Интеллектуальная </a:t>
            </a:r>
            <a:r>
              <a:rPr lang="ru-RU" sz="800" dirty="0"/>
              <a:t>электроэнергетика;</a:t>
            </a:r>
          </a:p>
          <a:p>
            <a:pPr marL="352425" lvl="1" indent="-171450">
              <a:buFontTx/>
              <a:buChar char="-"/>
            </a:pPr>
            <a:endParaRPr lang="ru-RU" sz="800" dirty="0"/>
          </a:p>
        </p:txBody>
      </p:sp>
      <p:cxnSp>
        <p:nvCxnSpPr>
          <p:cNvPr id="42" name="Прямая соединительная линия 41"/>
          <p:cNvCxnSpPr>
            <a:cxnSpLocks/>
          </p:cNvCxnSpPr>
          <p:nvPr/>
        </p:nvCxnSpPr>
        <p:spPr>
          <a:xfrm>
            <a:off x="284014" y="3568542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7322" y="1730325"/>
            <a:ext cx="1313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Формирование делового центра</a:t>
            </a:r>
          </a:p>
        </p:txBody>
      </p:sp>
      <p:cxnSp>
        <p:nvCxnSpPr>
          <p:cNvPr id="45" name="Прямая соединительная линия 44"/>
          <p:cNvCxnSpPr>
            <a:cxnSpLocks/>
          </p:cNvCxnSpPr>
          <p:nvPr/>
        </p:nvCxnSpPr>
        <p:spPr>
          <a:xfrm>
            <a:off x="284014" y="545151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83039" y="1538617"/>
            <a:ext cx="223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Проанализировать перспективы развития в Севастополе сервисных функций для деловых кругов Севастополя и Республики Крым и перспективы формирования делового и торгового центра Причерноморья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23433" y="1538617"/>
            <a:ext cx="2826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программу по стимулированию развития и привлечению в Севастополь предприятий, занятых в сфере услуг для бизнеса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54701" y="1538617"/>
            <a:ext cx="2091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Оценить перспективы формирования на базе Севастополя центра коммуникаций между Южной </a:t>
            </a:r>
            <a:r>
              <a:rPr lang="ru-RU" sz="800" dirty="0" smtClean="0"/>
              <a:t>Европой, Северной Африкой </a:t>
            </a:r>
            <a:r>
              <a:rPr lang="ru-RU" sz="800" dirty="0"/>
              <a:t>и Евразийским экономическим союзом </a:t>
            </a:r>
          </a:p>
        </p:txBody>
      </p:sp>
      <p:cxnSp>
        <p:nvCxnSpPr>
          <p:cNvPr id="34" name="Прямая соединительная линия 33"/>
          <p:cNvCxnSpPr>
            <a:cxnSpLocks/>
          </p:cNvCxnSpPr>
          <p:nvPr/>
        </p:nvCxnSpPr>
        <p:spPr>
          <a:xfrm>
            <a:off x="284014" y="152052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81000" y="1066792"/>
            <a:ext cx="1358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Направления развития</a:t>
            </a:r>
          </a:p>
        </p:txBody>
      </p:sp>
      <p:cxnSp>
        <p:nvCxnSpPr>
          <p:cNvPr id="35" name="Прямая соединительная линия 34"/>
          <p:cNvCxnSpPr>
            <a:cxnSpLocks/>
          </p:cNvCxnSpPr>
          <p:nvPr/>
        </p:nvCxnSpPr>
        <p:spPr>
          <a:xfrm>
            <a:off x="284014" y="4651785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97322" y="4654836"/>
            <a:ext cx="1313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Развитие курортно-санаторного потенциала города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170735" y="1062040"/>
            <a:ext cx="6533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Основные мероприятия (по направлениям развития и этапам реализации Стратегии)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83039" y="4659379"/>
            <a:ext cx="2233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Завершить процесс паспортизации объектов курортно-санаторной инфраструктуры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Урегулировать спорные вопросы имущественной принадлежности курортно-санаторных объектов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23433" y="4659379"/>
            <a:ext cx="280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мероприятия по завершению не введенных в эксплуатацию объектов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программу привлечения инвестиций в поддержание и развитие курортно-санаторной инфраструктуры города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54701" y="4659379"/>
            <a:ext cx="2104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бренд и </a:t>
            </a:r>
            <a:r>
              <a:rPr lang="ru-RU" sz="800" dirty="0" smtClean="0"/>
              <a:t>организовать позиционирование </a:t>
            </a:r>
            <a:r>
              <a:rPr lang="ru-RU" sz="800" dirty="0"/>
              <a:t>курортно-санаторного бренда города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23433" y="5458004"/>
            <a:ext cx="2917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Реализовать программы повышения эффективности и оптимизации штатной численности ОИВ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информационные инструменты управления документооборотом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программы повышения квалификации сотрудников/ обмена опытом с другими регионами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6754701" y="5458004"/>
            <a:ext cx="1627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1683039" y="5458004"/>
            <a:ext cx="2362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Утвердить ген план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Синхронизировать ГП и стратегию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программно-целевой метод управления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систему мониторинга реализуемых проектов города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7322" y="5460768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Развитие системы государственного управления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48166" y="1254011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 </a:t>
            </a:r>
            <a:r>
              <a:rPr lang="ru-RU" sz="1050" b="1" dirty="0"/>
              <a:t>этап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097498" y="1254011"/>
            <a:ext cx="960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 </a:t>
            </a:r>
            <a:r>
              <a:rPr lang="ru-RU" sz="1050" b="1" dirty="0"/>
              <a:t>этап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02014" y="1254011"/>
            <a:ext cx="1105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III </a:t>
            </a:r>
            <a:r>
              <a:rPr lang="ru-RU" sz="1050" b="1" dirty="0"/>
              <a:t>этап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83840" y="5486264"/>
            <a:ext cx="2104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Перейти на процессно-проектный принцип управления городом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48972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9550"/>
            <a:ext cx="8650800" cy="609600"/>
          </a:xfrm>
        </p:spPr>
        <p:txBody>
          <a:bodyPr/>
          <a:lstStyle/>
          <a:p>
            <a:r>
              <a:rPr lang="ru-RU" kern="1200" dirty="0"/>
              <a:t>Цель 3 – Комфортный город для жителей и гостей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Общественность – местное самоуправление и общественное организации</a:t>
            </a: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rot="5400000">
            <a:off x="-808011" y="3788627"/>
            <a:ext cx="50436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1630" y="1554200"/>
            <a:ext cx="15038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Формирование комфортной городской среды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1630" y="2265728"/>
            <a:ext cx="13137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Повышение качества и доступности торговых и быто-</a:t>
            </a:r>
            <a:r>
              <a:rPr lang="ru-RU" sz="1000" dirty="0" err="1">
                <a:solidFill>
                  <a:srgbClr val="000000"/>
                </a:solidFill>
              </a:rPr>
              <a:t>вых</a:t>
            </a:r>
            <a:r>
              <a:rPr lang="ru-RU" sz="1000" dirty="0">
                <a:solidFill>
                  <a:srgbClr val="000000"/>
                </a:solidFill>
              </a:rPr>
              <a:t> услуг, </a:t>
            </a:r>
            <a:r>
              <a:rPr lang="ru-RU" sz="1000" dirty="0" smtClean="0">
                <a:solidFill>
                  <a:srgbClr val="000000"/>
                </a:solidFill>
              </a:rPr>
              <a:t>социальной сферы</a:t>
            </a:r>
            <a:endParaRPr lang="ru-RU" sz="1000" dirty="0">
              <a:solidFill>
                <a:srgbClr val="000000"/>
              </a:solidFill>
            </a:endParaRPr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>
            <a:off x="284014" y="229491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18852" y="1516456"/>
            <a:ext cx="230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Обеспечить синхронизацию ген плана города с параметрами Стратегии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принципы полицентрического развития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3920101" y="1516456"/>
            <a:ext cx="2847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Повысить уровень обеспеченности жителей дорожно-транспортной сетью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современную и синхронизирован-</a:t>
            </a:r>
            <a:r>
              <a:rPr lang="ru-RU" sz="800" dirty="0" err="1"/>
              <a:t>ную</a:t>
            </a:r>
            <a:r>
              <a:rPr lang="ru-RU" sz="800" dirty="0"/>
              <a:t> систему общественного транспорта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«экологический пояс»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Повысить уровень общественной безопасности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3855" y="1516456"/>
            <a:ext cx="2155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Сформировать дорожно-парковочное пространство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Провести благоустройство жилых районов города, дворов, домов, подъездов, парков, мест отдыха</a:t>
            </a:r>
            <a:endParaRPr lang="ru-RU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1718851" y="2267179"/>
            <a:ext cx="23062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«карту доступности» социальных и бытовых услуг для жителей различных районов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Поддержать и развивать социальную инфраструктуру (дошкольное и школьное образование, здравоохранение, объекты культуры и спорта)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обеспечение кадрами объектов социальной сферы города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20101" y="2267179"/>
            <a:ext cx="2847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Обеспечить расширение доступа населения к высокотехнологичной медицинской помощи, современной системе образования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информационно-технологические решения организации доступа жителей к социальным и бытовым услугам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систему мониторинга качества обеспечения социальными услугами жителей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Запустить комплексную систему профилактики заболеваемости населения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43855" y="2267179"/>
            <a:ext cx="2144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условия привлечения внебюджетного финансирования в социальную сферу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современную систему социальной защиты незащищенных слоев населения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систему подготовки необходимыми профессиональными кадрами сферы </a:t>
            </a:r>
            <a:r>
              <a:rPr lang="ru-RU" sz="800" dirty="0" smtClean="0"/>
              <a:t>здравоохранения, образования, культуры и спорта</a:t>
            </a:r>
            <a:endParaRPr lang="ru-RU" sz="800" dirty="0"/>
          </a:p>
        </p:txBody>
      </p:sp>
      <p:cxnSp>
        <p:nvCxnSpPr>
          <p:cNvPr id="42" name="Прямая соединительная линия 41"/>
          <p:cNvCxnSpPr>
            <a:cxnSpLocks/>
          </p:cNvCxnSpPr>
          <p:nvPr/>
        </p:nvCxnSpPr>
        <p:spPr>
          <a:xfrm>
            <a:off x="284014" y="3536917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1630" y="3514237"/>
            <a:ext cx="13137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Повышение качества проживания и обеспеченности жильем </a:t>
            </a:r>
          </a:p>
        </p:txBody>
      </p:sp>
      <p:cxnSp>
        <p:nvCxnSpPr>
          <p:cNvPr id="45" name="Прямая соединительная линия 44"/>
          <p:cNvCxnSpPr>
            <a:cxnSpLocks/>
          </p:cNvCxnSpPr>
          <p:nvPr/>
        </p:nvCxnSpPr>
        <p:spPr>
          <a:xfrm>
            <a:off x="284014" y="4545887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18852" y="3530033"/>
            <a:ext cx="2306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Паспортизация земельных участков для вовлечения в жилищное строительство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Инвентаризация объектов общественного проживания по </a:t>
            </a:r>
            <a:r>
              <a:rPr lang="ru-RU" sz="800" dirty="0" err="1"/>
              <a:t>направ-лению</a:t>
            </a:r>
            <a:r>
              <a:rPr lang="ru-RU" sz="800" dirty="0"/>
              <a:t>/приоритетности использования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инструменты поддержки приобретения жилья для разных групп населения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743854" y="3530033"/>
            <a:ext cx="2155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механизмы расселения жителей из ветхого жилого </a:t>
            </a:r>
            <a:r>
              <a:rPr lang="ru-RU" sz="800" dirty="0" smtClean="0"/>
              <a:t>фонда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Реализовать пилотные проекты комплексной застройки города</a:t>
            </a:r>
            <a:endParaRPr lang="ru-RU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3920101" y="3530033"/>
            <a:ext cx="2823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программу строительства доходных домов на принципах ГЧП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механизмы комплексного освоения застраиваемых территорий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механизмы привлечения источников финансирования капитального ремонта изношенного жилого фонда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6743854" y="4554509"/>
            <a:ext cx="2155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Создать систему интеллектуальной распределенной энергетики </a:t>
            </a:r>
            <a:r>
              <a:rPr lang="ru-RU" sz="800" dirty="0" smtClean="0"/>
              <a:t>города </a:t>
            </a:r>
            <a:r>
              <a:rPr lang="en-US" sz="800" dirty="0" smtClean="0"/>
              <a:t>(</a:t>
            </a:r>
            <a:r>
              <a:rPr lang="en-US" sz="800" dirty="0" err="1" smtClean="0"/>
              <a:t>EnergyNet</a:t>
            </a:r>
            <a:r>
              <a:rPr lang="en-US" sz="800" dirty="0"/>
              <a:t>)</a:t>
            </a:r>
            <a:endParaRPr lang="ru-RU" sz="800" dirty="0"/>
          </a:p>
        </p:txBody>
      </p:sp>
      <p:cxnSp>
        <p:nvCxnSpPr>
          <p:cNvPr id="34" name="Прямая соединительная линия 33"/>
          <p:cNvCxnSpPr>
            <a:cxnSpLocks/>
          </p:cNvCxnSpPr>
          <p:nvPr/>
        </p:nvCxnSpPr>
        <p:spPr>
          <a:xfrm>
            <a:off x="284014" y="152052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1630" y="5980111"/>
            <a:ext cx="1497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Повышение роли общественности в развитии города</a:t>
            </a:r>
          </a:p>
        </p:txBody>
      </p:sp>
      <p:cxnSp>
        <p:nvCxnSpPr>
          <p:cNvPr id="52" name="Прямая соединительная линия 51"/>
          <p:cNvCxnSpPr>
            <a:cxnSpLocks/>
          </p:cNvCxnSpPr>
          <p:nvPr/>
        </p:nvCxnSpPr>
        <p:spPr>
          <a:xfrm rot="5400000">
            <a:off x="1430095" y="3787777"/>
            <a:ext cx="50419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cxnSpLocks/>
          </p:cNvCxnSpPr>
          <p:nvPr/>
        </p:nvCxnSpPr>
        <p:spPr>
          <a:xfrm rot="5400000">
            <a:off x="4253056" y="3787777"/>
            <a:ext cx="50419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cxnSpLocks/>
          </p:cNvCxnSpPr>
          <p:nvPr/>
        </p:nvCxnSpPr>
        <p:spPr>
          <a:xfrm>
            <a:off x="284014" y="5966363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81000" y="1066792"/>
            <a:ext cx="135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Направления развития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18851" y="4554509"/>
            <a:ext cx="2306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Обеспечить модернизацию/расширение системы водоотведения и очистных сооружений </a:t>
            </a:r>
            <a:r>
              <a:rPr lang="ru-RU" sz="800" dirty="0" smtClean="0"/>
              <a:t>города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Стимулировать потребителей  к «бережному потреблению» коммунальных услуг (э/э, т/э, воды, газа)</a:t>
            </a:r>
            <a:endParaRPr lang="en-US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и утвердить программы комплексного развития инфраструктуры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20101" y="4554509"/>
            <a:ext cx="28237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Внедрить механизмы тарифного и технического регулирования стимулирования РСО и прочих </a:t>
            </a:r>
            <a:r>
              <a:rPr lang="ru-RU" sz="800" dirty="0" err="1"/>
              <a:t>ГУПов</a:t>
            </a:r>
            <a:r>
              <a:rPr lang="ru-RU" sz="800" dirty="0"/>
              <a:t> к операционной эффективности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Перейти на систему долгосрочного тарифообразования для предприятий, занятых в естественно-монопольных видах деятельности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Обеспечить модернизацию объектов коммунальной инфраструктуры с привлечением внебюджетного финансирования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Создать условия для привлечения внебюджетного финансирования в </a:t>
            </a:r>
            <a:r>
              <a:rPr lang="ru-RU" sz="800" dirty="0" err="1"/>
              <a:t>мусоропереработку</a:t>
            </a:r>
            <a:endParaRPr lang="ru-RU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211630" y="4553296"/>
            <a:ext cx="14970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rgbClr val="000000"/>
                </a:solidFill>
              </a:rPr>
              <a:t>Повышение эффективности и экологичности коммунального хозяйства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5522" y="5976670"/>
            <a:ext cx="2233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Организовать механизм вовлечение жителей города в процесс формирования городской повестки, выражения местных интересов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20101" y="5977148"/>
            <a:ext cx="2847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Реформировать систему местного самоуправления с целью определения вопросов местного ведения и источников их финансирования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743853" y="6019631"/>
            <a:ext cx="2245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Добиться комфортного для жителей распределения полномочий между городской и муниципальной властью</a:t>
            </a:r>
            <a:endParaRPr lang="ru-RU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2170735" y="1062040"/>
            <a:ext cx="6533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Основные мероприятия (по направлениям развития и этапам реализации Стратегии)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48166" y="1254011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 </a:t>
            </a:r>
            <a:r>
              <a:rPr lang="ru-RU" sz="1050" b="1" dirty="0"/>
              <a:t>этап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97498" y="1254011"/>
            <a:ext cx="960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 </a:t>
            </a:r>
            <a:r>
              <a:rPr lang="ru-RU" sz="1050" b="1" dirty="0"/>
              <a:t>этап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02014" y="1254011"/>
            <a:ext cx="1105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III </a:t>
            </a:r>
            <a:r>
              <a:rPr lang="ru-RU" sz="1050" b="1" dirty="0"/>
              <a:t>этап</a:t>
            </a:r>
          </a:p>
        </p:txBody>
      </p:sp>
    </p:spTree>
    <p:extLst>
      <p:ext uri="{BB962C8B-B14F-4D97-AF65-F5344CB8AC3E}">
        <p14:creationId xmlns:p14="http://schemas.microsoft.com/office/powerpoint/2010/main" val="416783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425" y="2262637"/>
            <a:ext cx="5700707" cy="609600"/>
          </a:xfrm>
        </p:spPr>
        <p:txBody>
          <a:bodyPr/>
          <a:lstStyle/>
          <a:p>
            <a:r>
              <a:rPr lang="ru-RU" dirty="0" smtClean="0"/>
              <a:t>Этапы решения стратегических задач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7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00425" y="2932622"/>
            <a:ext cx="652884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/>
            <a:r>
              <a:rPr lang="ru-RU" kern="0" dirty="0" smtClean="0"/>
              <a:t>Стратегические проекты и меры регулирования</a:t>
            </a:r>
            <a:endParaRPr lang="ru-RU" kern="0" dirty="0"/>
          </a:p>
        </p:txBody>
      </p:sp>
      <p:pic>
        <p:nvPicPr>
          <p:cNvPr id="6" name="Рисунок 5" descr="Green tick - simple by Kliponius - A simple green tic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2" y="2932622"/>
            <a:ext cx="416752" cy="4769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3849" y="2347643"/>
            <a:ext cx="448574" cy="439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3849" y="3011697"/>
            <a:ext cx="448574" cy="451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716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Инструменты достижения целей (проекты и регулирование)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674250"/>
            <a:ext cx="3591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Город эффективной экономики </a:t>
            </a:r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284014" y="1520528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298320" y="3331176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284014" y="416362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>
            <a:off x="211630" y="5647036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rot="5400000">
            <a:off x="-1074711" y="3788627"/>
            <a:ext cx="50436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1630" y="1714221"/>
            <a:ext cx="1313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Судоремонт и судостроение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2100" y="4166039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Сельское хозяйство и виноделие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630" y="2349500"/>
            <a:ext cx="123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Высоко-технологичное машиностроение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2100" y="3421533"/>
            <a:ext cx="1461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Информационно-коммуникационные технологии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2100" y="5071051"/>
            <a:ext cx="1461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Рыболовство, </a:t>
            </a:r>
            <a:r>
              <a:rPr lang="ru-RU" sz="1000" dirty="0" err="1"/>
              <a:t>марикультуры</a:t>
            </a:r>
            <a:r>
              <a:rPr lang="ru-RU" sz="1000" dirty="0"/>
              <a:t>, переработка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1669" y="1149929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Проекты</a:t>
            </a: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>
            <a:off x="284014" y="233828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89879" y="1576482"/>
            <a:ext cx="3954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Организация взаимодействия между  Правительством города, ВМФ России и АО «ОСК» по вопросам формирования производственной программы судоремонта на предприятиях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Организация регулярного взаимодействия предприятий города с Минпромторгом России </a:t>
            </a:r>
          </a:p>
          <a:p>
            <a:endParaRPr lang="ru-RU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1445357" y="2323984"/>
            <a:ext cx="37563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индустриального парка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 развитие производства оборудования и компонентов для реализации проекта построения интеллектуальной электросетевой инфраструктуры города </a:t>
            </a:r>
            <a:r>
              <a:rPr lang="en-US" sz="800" dirty="0" err="1"/>
              <a:t>EnergyNet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кооперации научных, производственных предприятий города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научно-технического центра АО "ГПТП "Гранит«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предприятия «</a:t>
            </a:r>
            <a:r>
              <a:rPr lang="ru-RU" sz="800" dirty="0" err="1"/>
              <a:t>Уранис</a:t>
            </a:r>
            <a:r>
              <a:rPr lang="ru-RU" sz="800" dirty="0"/>
              <a:t> Радиосистемы»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 развитие авиаремонтного производства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2100" y="1066792"/>
            <a:ext cx="1358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Направления развития</a:t>
            </a:r>
          </a:p>
        </p:txBody>
      </p:sp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>
            <a:off x="5193343" y="1249809"/>
            <a:ext cx="0" cy="50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cxnSpLocks/>
          </p:cNvCxnSpPr>
          <p:nvPr/>
        </p:nvCxnSpPr>
        <p:spPr>
          <a:xfrm>
            <a:off x="250825" y="5048469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19182" y="1164752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Регулирование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27926" y="1537791"/>
            <a:ext cx="3954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Крымского центра судостроения </a:t>
            </a:r>
            <a:r>
              <a:rPr lang="ru-RU" sz="800" dirty="0" smtClean="0"/>
              <a:t>и судоремонта на </a:t>
            </a:r>
            <a:r>
              <a:rPr lang="ru-RU" sz="800" dirty="0"/>
              <a:t>базе заводов Севастополя (771, 91, 13 заводы, </a:t>
            </a:r>
            <a:r>
              <a:rPr lang="ru-RU" sz="800" dirty="0" err="1" smtClean="0"/>
              <a:t>Севморзавод</a:t>
            </a:r>
            <a:r>
              <a:rPr lang="ru-RU" sz="800" dirty="0"/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Приведение предприятий Крымского центра судостроения в состояние позволяющее выполнять качественные ремонт и обслуживание ГРКР «Москва», противолодочных и прочих судов ЧФ </a:t>
            </a:r>
            <a:r>
              <a:rPr lang="ru-RU" sz="800" dirty="0" smtClean="0"/>
              <a:t>России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Привлечение заказов Минобороны России и гражданского </a:t>
            </a:r>
            <a:r>
              <a:rPr lang="ru-RU" sz="800" dirty="0" smtClean="0"/>
              <a:t>флота</a:t>
            </a:r>
            <a:endParaRPr lang="ru-RU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5186414" y="2367049"/>
            <a:ext cx="3767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Содействие модернизации производственных фондов в судоремонте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Организация регулярного взаимодействия предприятий города с Минпромторгом России, в </a:t>
            </a:r>
            <a:r>
              <a:rPr lang="ru-RU" sz="800" dirty="0" err="1"/>
              <a:t>т.ч</a:t>
            </a:r>
            <a:r>
              <a:rPr lang="ru-RU" sz="800" dirty="0"/>
              <a:t>. по включению в программы </a:t>
            </a:r>
            <a:r>
              <a:rPr lang="ru-RU" sz="800" dirty="0" smtClean="0"/>
              <a:t>субсидирования и </a:t>
            </a:r>
            <a:r>
              <a:rPr lang="ru-RU" sz="800" dirty="0"/>
              <a:t>планы по импортозамещению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1445356" y="3356989"/>
            <a:ext cx="37410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</a:t>
            </a:r>
            <a:r>
              <a:rPr lang="ru-RU" sz="800" dirty="0" smtClean="0"/>
              <a:t>технопарка в сфере  </a:t>
            </a:r>
            <a:r>
              <a:rPr lang="en-US" sz="800" dirty="0"/>
              <a:t>IT</a:t>
            </a:r>
            <a:r>
              <a:rPr lang="ru-RU" sz="800" dirty="0" smtClean="0"/>
              <a:t>-технологий</a:t>
            </a:r>
            <a:endParaRPr lang="ru-RU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5193343" y="3329552"/>
            <a:ext cx="3760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Содействие легализации хозяйственной деятельности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Разработка механизмов для «вывода» </a:t>
            </a:r>
            <a:r>
              <a:rPr lang="en-US" sz="800" dirty="0"/>
              <a:t>IT</a:t>
            </a:r>
            <a:r>
              <a:rPr lang="ru-RU" sz="800" dirty="0"/>
              <a:t>-предприятий на рынки США, </a:t>
            </a:r>
            <a:r>
              <a:rPr lang="ru-RU" sz="800" dirty="0" smtClean="0"/>
              <a:t>Европы, продвижение услуг на рынки </a:t>
            </a:r>
            <a:r>
              <a:rPr lang="ru-RU" sz="800" dirty="0"/>
              <a:t>АТР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Содействие привлечению в город крупных российских корпоративных клиентов для оказания им </a:t>
            </a:r>
            <a:r>
              <a:rPr lang="ru-RU" sz="800" dirty="0" err="1"/>
              <a:t>аутсорсинговых</a:t>
            </a:r>
            <a:r>
              <a:rPr lang="ru-RU" sz="800" dirty="0"/>
              <a:t> услуг в сфере информационно-коммуникационных технологий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429093" y="4167577"/>
            <a:ext cx="3741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Реализация проекта Севастопольский </a:t>
            </a:r>
            <a:r>
              <a:rPr lang="ru-RU" sz="800" dirty="0" err="1"/>
              <a:t>Терруар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винного туризма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Доведение площади виноградников до 10 тыс. га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условий для появления не менее 20 независимых винодельческих предприятий в городе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93343" y="4170504"/>
            <a:ext cx="3864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Провести инвентаризацию и паспортизацию земель.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Создать необходимую инфраструктуру для вовлечения земель в оборот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 развитие региональной нормативно-правовой базы по развитию виноградарства и виноделия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винодельческого бренда города – “</a:t>
            </a:r>
            <a:r>
              <a:rPr lang="ru-RU" sz="800" dirty="0" err="1"/>
              <a:t>Terroir</a:t>
            </a:r>
            <a:r>
              <a:rPr lang="ru-RU" sz="800" dirty="0"/>
              <a:t> </a:t>
            </a:r>
            <a:r>
              <a:rPr lang="ru-RU" sz="800" dirty="0" err="1"/>
              <a:t>Sevastopol</a:t>
            </a:r>
            <a:r>
              <a:rPr lang="ru-RU" sz="800" dirty="0"/>
              <a:t>”;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Повышение эффективности использования земельных ресурсов винодельческих хозяйств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413291" y="5000447"/>
            <a:ext cx="3740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инфраструктуры для функционирования предприятий </a:t>
            </a:r>
            <a:r>
              <a:rPr lang="ru-RU" sz="800" dirty="0" smtClean="0"/>
              <a:t>по разведению </a:t>
            </a:r>
            <a:r>
              <a:rPr lang="ru-RU" sz="800" dirty="0"/>
              <a:t>и переработке рыбы и морепродуктов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рыбохозяйственного комплекса полного цикла, включая вылов/выращивание, хранение и переработку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гастрономического туризма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175244" y="5013111"/>
            <a:ext cx="3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Разрешение спорных вопросов по разграничению акваторий, относящихся к ведению Минобороны России и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новых рыбоводных участков в акватории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и развитие региональной нормативно-правовой базы по развитию рыбоводства и </a:t>
            </a:r>
            <a:r>
              <a:rPr lang="ru-RU" sz="800" dirty="0" smtClean="0"/>
              <a:t>аквакультуры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62" name="TextBox 61"/>
          <p:cNvSpPr txBox="1"/>
          <p:nvPr/>
        </p:nvSpPr>
        <p:spPr>
          <a:xfrm>
            <a:off x="192100" y="5691335"/>
            <a:ext cx="1461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Транспортно-логистический комплекс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427926" y="5633960"/>
            <a:ext cx="3740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Строительство трассы «Таврида»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Строительство и расширение транспортной инфраструктуры в «узких местах»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перевалки в портах зерна, контейнеров и др. грузов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а/п </a:t>
            </a:r>
            <a:r>
              <a:rPr lang="ru-RU" sz="800" dirty="0" err="1"/>
              <a:t>Бельбек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пассажирского и паромного морского сообщения, в </a:t>
            </a:r>
            <a:r>
              <a:rPr lang="ru-RU" sz="800" dirty="0" err="1"/>
              <a:t>т.ч</a:t>
            </a:r>
            <a:r>
              <a:rPr lang="ru-RU" sz="800" dirty="0"/>
              <a:t>. с Турцией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84714" y="5681824"/>
            <a:ext cx="395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Координация </a:t>
            </a:r>
            <a:r>
              <a:rPr lang="ru-RU" sz="800" dirty="0" err="1"/>
              <a:t>ОИВов</a:t>
            </a:r>
            <a:r>
              <a:rPr lang="ru-RU" sz="800" dirty="0"/>
              <a:t> города в содействии реализации проектов ФЦП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Анализ, прогноз </a:t>
            </a:r>
            <a:r>
              <a:rPr lang="ru-RU" sz="800" dirty="0"/>
              <a:t>и мониторинг перспективной пропускной способности сети а/м дорог и ж/д путей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Оценка перспективной потребности в перевалке грузов через порт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концессионного предложения по развитию а/п </a:t>
            </a:r>
            <a:r>
              <a:rPr lang="ru-RU" sz="800" dirty="0" err="1"/>
              <a:t>Бельбек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19889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Инструменты достижения целей (проекты и регулирование)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3CC0F0-5CD5-4563-8D93-3D0A0F3F84D9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4391" y="659153"/>
            <a:ext cx="372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Город </a:t>
            </a:r>
            <a:r>
              <a:rPr lang="ru-RU" dirty="0" smtClean="0"/>
              <a:t>реализации возможностей</a:t>
            </a:r>
            <a:endParaRPr lang="ru-RU" dirty="0"/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264484" y="274141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flipH="1">
            <a:off x="1425827" y="1268559"/>
            <a:ext cx="22994" cy="5046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2100" y="2935104"/>
            <a:ext cx="1313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dirty="0"/>
              <a:t>Формирование центра военно-исторического, спортивного, яхтенного и других видов туризма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1669" y="1149929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Проекты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2100" y="1066792"/>
            <a:ext cx="1358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Направления развития</a:t>
            </a:r>
          </a:p>
        </p:txBody>
      </p:sp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>
            <a:off x="5193343" y="1249809"/>
            <a:ext cx="20599" cy="5065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19182" y="1164752"/>
            <a:ext cx="135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Регулирование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70349" y="2781074"/>
            <a:ext cx="3698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Завершение процесса паспортизации объектов культурного наследия;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Расчистка и реновация прибрежных и морских территорий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международного туристического бренда Севастополя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Стимулировать формирование доброжелательной среды </a:t>
            </a:r>
            <a:r>
              <a:rPr lang="ru-RU" sz="800" dirty="0"/>
              <a:t>«гостеприимства» («цифровой город») для жителей и гостей города;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Сформировать нормативную базу по использованию объектов частной собственности в качестве средств размещения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1425827" y="2781074"/>
            <a:ext cx="3719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Проект военно-исторического парка «</a:t>
            </a:r>
            <a:r>
              <a:rPr lang="ru-RU" sz="800" dirty="0" err="1"/>
              <a:t>Федюхины</a:t>
            </a:r>
            <a:r>
              <a:rPr lang="ru-RU" sz="800" dirty="0"/>
              <a:t> высоты»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Проект «Большая Севастопольская тропа»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Проект «Балаклава»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доброжелательной среды гостеприимства («цифровой город») для жителей и гостей города</a:t>
            </a:r>
          </a:p>
        </p:txBody>
      </p:sp>
      <p:cxnSp>
        <p:nvCxnSpPr>
          <p:cNvPr id="42" name="Прямая соединительная линия 41"/>
          <p:cNvCxnSpPr>
            <a:cxnSpLocks/>
          </p:cNvCxnSpPr>
          <p:nvPr/>
        </p:nvCxnSpPr>
        <p:spPr>
          <a:xfrm>
            <a:off x="236217" y="4112519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>
            <a:off x="214407" y="1488154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4407" y="1559163"/>
            <a:ext cx="1313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Формирование делового центра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25827" y="1509899"/>
            <a:ext cx="3719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Расширение деятельности Корпорации развития города Севастополя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программы по стимулированию развития и привлечению в Севастополь предприятий, занятых в сфере услуг для бизнеса</a:t>
            </a:r>
          </a:p>
        </p:txBody>
      </p:sp>
      <p:cxnSp>
        <p:nvCxnSpPr>
          <p:cNvPr id="51" name="Прямая соединительная линия 50"/>
          <p:cNvCxnSpPr>
            <a:cxnSpLocks/>
          </p:cNvCxnSpPr>
          <p:nvPr/>
        </p:nvCxnSpPr>
        <p:spPr>
          <a:xfrm>
            <a:off x="264484" y="2073653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92100" y="2056886"/>
            <a:ext cx="1313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Формирование научно- образовательного центра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416374" y="2080895"/>
            <a:ext cx="3719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на базе </a:t>
            </a:r>
            <a:r>
              <a:rPr lang="ru-RU" sz="800" dirty="0" err="1"/>
              <a:t>СевГУ</a:t>
            </a:r>
            <a:r>
              <a:rPr lang="ru-RU" sz="800" dirty="0"/>
              <a:t> центра </a:t>
            </a:r>
            <a:r>
              <a:rPr lang="ru-RU" sz="800" dirty="0" smtClean="0"/>
              <a:t>генерации и трансферта </a:t>
            </a:r>
            <a:r>
              <a:rPr lang="ru-RU" sz="800" dirty="0"/>
              <a:t>технологий и знаний в </a:t>
            </a:r>
            <a:r>
              <a:rPr lang="ru-RU" sz="800" dirty="0" smtClean="0"/>
              <a:t>сферах морских </a:t>
            </a:r>
            <a:r>
              <a:rPr lang="ru-RU" sz="800" dirty="0"/>
              <a:t>технологий, </a:t>
            </a:r>
            <a:r>
              <a:rPr lang="ru-RU" sz="800" dirty="0" err="1"/>
              <a:t>агротехнологий</a:t>
            </a:r>
            <a:r>
              <a:rPr lang="ru-RU" sz="800" dirty="0"/>
              <a:t>, военных технологий, интеллектуальной </a:t>
            </a:r>
            <a:r>
              <a:rPr lang="ru-RU" sz="800" dirty="0" smtClean="0"/>
              <a:t>электроэнергетике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Организация </a:t>
            </a:r>
            <a:r>
              <a:rPr lang="ru-RU" sz="800" dirty="0"/>
              <a:t>Международной академии Черного моря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73088" y="2093008"/>
            <a:ext cx="3719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Стимулирование кооперации с другими научными площадками, индустриальным парком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Мероприятия по балансировке образования и рынка труда города, оценка потребностей, координация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169424" y="4101343"/>
            <a:ext cx="1313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Развитие курортно-санаторного потенциала города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16374" y="4112519"/>
            <a:ext cx="371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Строительство новых современных коллективных средств размещения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183738" y="4101343"/>
            <a:ext cx="3698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Разработать мероприятия по завершению не введенных в эксплуатацию объектов (паспортизация действующих объектов)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Сформировать программу привлечения инвестиций в поддержание и развитие курортно-санаторной инфраструктуры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курортно-санаторного бренда Севастополя</a:t>
            </a:r>
          </a:p>
        </p:txBody>
      </p:sp>
      <p:cxnSp>
        <p:nvCxnSpPr>
          <p:cNvPr id="68" name="Прямая соединительная линия 67"/>
          <p:cNvCxnSpPr>
            <a:cxnSpLocks/>
          </p:cNvCxnSpPr>
          <p:nvPr/>
        </p:nvCxnSpPr>
        <p:spPr>
          <a:xfrm>
            <a:off x="236217" y="4775951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52092" y="4785270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Развитие опорной инфраструктуры города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32439" y="4765835"/>
            <a:ext cx="3719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Реализация проекта строительства Севастопольской </a:t>
            </a:r>
            <a:r>
              <a:rPr lang="ru-RU" sz="800" dirty="0" smtClean="0"/>
              <a:t>ТЭС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Реализация проекта </a:t>
            </a:r>
            <a:r>
              <a:rPr lang="en-US" sz="800" dirty="0" err="1"/>
              <a:t>EnergyNet</a:t>
            </a:r>
            <a:endParaRPr lang="en-US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Решение проблемы обеспечения города водой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Решение проблемы очистки сточных вод (КОС)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Развитие инфраструктуры ИКТ (ВОЛС, сотовая связь, кабельное телевидение, телеканал)</a:t>
            </a:r>
          </a:p>
        </p:txBody>
      </p:sp>
      <p:cxnSp>
        <p:nvCxnSpPr>
          <p:cNvPr id="71" name="Прямая соединительная линия 70"/>
          <p:cNvCxnSpPr>
            <a:cxnSpLocks/>
          </p:cNvCxnSpPr>
          <p:nvPr/>
        </p:nvCxnSpPr>
        <p:spPr>
          <a:xfrm>
            <a:off x="236217" y="5571883"/>
            <a:ext cx="8604000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69423" y="5612638"/>
            <a:ext cx="1313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Развитие системы государственного управления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91968" y="5556491"/>
            <a:ext cx="3719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Синхронизация ключевых долгосрочных и среднесрочных документов стратегического развития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проектно-целевого метода управления </a:t>
            </a:r>
            <a:r>
              <a:rPr lang="ru-RU" sz="800" dirty="0" err="1"/>
              <a:t>ОИВов</a:t>
            </a:r>
            <a:r>
              <a:rPr lang="ru-RU" sz="800" dirty="0"/>
              <a:t>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Повышение эффективности межведомственного взаимодействия </a:t>
            </a:r>
            <a:r>
              <a:rPr lang="ru-RU" sz="800" dirty="0" err="1"/>
              <a:t>ОИВов</a:t>
            </a:r>
            <a:r>
              <a:rPr lang="ru-RU" sz="800" dirty="0"/>
              <a:t>, а также структуры и процессов деятельности внутри </a:t>
            </a:r>
            <a:r>
              <a:rPr lang="ru-RU" sz="800" dirty="0" err="1"/>
              <a:t>ОИВа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Оптимизация штатной численности </a:t>
            </a:r>
            <a:r>
              <a:rPr lang="ru-RU" sz="800" dirty="0" err="1"/>
              <a:t>ОИВов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Повышение профессионального уровня работников </a:t>
            </a:r>
            <a:r>
              <a:rPr lang="ru-RU" sz="800" dirty="0" err="1"/>
              <a:t>ОИВов</a:t>
            </a:r>
            <a:endParaRPr lang="ru-RU" sz="800" dirty="0"/>
          </a:p>
        </p:txBody>
      </p:sp>
      <p:sp>
        <p:nvSpPr>
          <p:cNvPr id="75" name="TextBox 74"/>
          <p:cNvSpPr txBox="1"/>
          <p:nvPr/>
        </p:nvSpPr>
        <p:spPr>
          <a:xfrm>
            <a:off x="5183738" y="4775951"/>
            <a:ext cx="3719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Создание условий для эффективной реализации приоритетных проектов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системы управления крупными инвестиционными проектами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167362" y="5570411"/>
            <a:ext cx="3719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Принятие генерального плана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Синхронизация </a:t>
            </a:r>
            <a:r>
              <a:rPr lang="ru-RU" sz="800" dirty="0" err="1"/>
              <a:t>гос</a:t>
            </a:r>
            <a:r>
              <a:rPr lang="ru-RU" sz="800" dirty="0"/>
              <a:t> программ города со стратегией развития города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Описание и построение ключевых процессов деятельности, затрагивающих межведомственное взаимодействие </a:t>
            </a:r>
            <a:r>
              <a:rPr lang="ru-RU" sz="800" dirty="0" err="1"/>
              <a:t>ОИВов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Инвентаризация текущего функционала и оптимизация </a:t>
            </a:r>
            <a:r>
              <a:rPr lang="ru-RU" sz="800" dirty="0" smtClean="0"/>
              <a:t>процессов и структур управления</a:t>
            </a:r>
            <a:endParaRPr lang="ru-RU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/>
              <a:t>Формирование программ обучения сотрудников </a:t>
            </a:r>
            <a:r>
              <a:rPr lang="ru-RU" sz="800" dirty="0" err="1"/>
              <a:t>ОИВов</a:t>
            </a:r>
            <a:r>
              <a:rPr lang="ru-RU" sz="800" dirty="0"/>
              <a:t>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5173088" y="1509899"/>
            <a:ext cx="3698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800" dirty="0" smtClean="0"/>
              <a:t>Стимулировать привлечение в город финансовых и других структур поддержки бизнеса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0321297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2rvDgjqkCw5PTzJEOTx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2_Тема1">
  <a:themeElements>
    <a:clrScheme name="SBS">
      <a:dk1>
        <a:srgbClr val="000000"/>
      </a:dk1>
      <a:lt1>
        <a:srgbClr val="FFFFFF"/>
      </a:lt1>
      <a:dk2>
        <a:srgbClr val="FF6600"/>
      </a:dk2>
      <a:lt2>
        <a:srgbClr val="B2B2B2"/>
      </a:lt2>
      <a:accent1>
        <a:srgbClr val="0E4D99"/>
      </a:accent1>
      <a:accent2>
        <a:srgbClr val="6699FF"/>
      </a:accent2>
      <a:accent3>
        <a:srgbClr val="99CCFF"/>
      </a:accent3>
      <a:accent4>
        <a:srgbClr val="CCECFF"/>
      </a:accent4>
      <a:accent5>
        <a:srgbClr val="B2B2B2"/>
      </a:accent5>
      <a:accent6>
        <a:srgbClr val="D9D9D9"/>
      </a:accent6>
      <a:hlink>
        <a:srgbClr val="99CCFF"/>
      </a:hlink>
      <a:folHlink>
        <a:srgbClr val="CCECFF"/>
      </a:folHlink>
    </a:clrScheme>
    <a:fontScheme name="шаблон БР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БР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Тема1" id="{FF69B73A-DC56-4F57-B58F-C60D2744A825}" vid="{EFE4F5E1-01D7-4C34-A9A4-F9A773D723D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2763</TotalTime>
  <Words>2686</Words>
  <Application>Microsoft Office PowerPoint</Application>
  <PresentationFormat>Экран (4:3)</PresentationFormat>
  <Paragraphs>340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12_Тема1</vt:lpstr>
      <vt:lpstr>think-cell Slide</vt:lpstr>
      <vt:lpstr>Презентация PowerPoint</vt:lpstr>
      <vt:lpstr>Миссия и стратегические цели Города</vt:lpstr>
      <vt:lpstr>Этапы решения стратегических задач</vt:lpstr>
      <vt:lpstr>Цель 1 – Высокоэффективная экономика, ориентированная на производство продукции с высокой добавленной стоимостью</vt:lpstr>
      <vt:lpstr>Цель 2 – Деловой центр, центр  туризма, транспортно-логистических услуг, образования, культуры и досуга</vt:lpstr>
      <vt:lpstr>Цель 3 – Комфортный город для жителей и гостей</vt:lpstr>
      <vt:lpstr>Этапы решения стратегических задач</vt:lpstr>
      <vt:lpstr>Инструменты достижения целей (проекты и регулирование)</vt:lpstr>
      <vt:lpstr>Инструменты достижения целей (проекты и регулирование)</vt:lpstr>
      <vt:lpstr>Инструменты достижения целей (проекты и регулирование)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Денис Хайретдинов</dc:creator>
  <cp:lastModifiedBy>Буйлов Григорий Владимирович</cp:lastModifiedBy>
  <cp:revision>146</cp:revision>
  <cp:lastPrinted>2017-03-13T13:26:17Z</cp:lastPrinted>
  <dcterms:created xsi:type="dcterms:W3CDTF">2017-03-01T07:36:17Z</dcterms:created>
  <dcterms:modified xsi:type="dcterms:W3CDTF">2017-03-14T12:48:20Z</dcterms:modified>
</cp:coreProperties>
</file>